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C01B1AA-C2E2-4F2A-87B7-11116DD71F54}">
  <a:tblStyle styleId="{5C01B1AA-C2E2-4F2A-87B7-11116DD71F5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11" Type="http://schemas.openxmlformats.org/officeDocument/2006/relationships/slide" Target="slides/slide3.xml"/><Relationship Id="rId22" Type="http://schemas.openxmlformats.org/officeDocument/2006/relationships/font" Target="fonts/PlusJakartaSansMedium-boldItalic.fntdata"/><Relationship Id="rId10" Type="http://schemas.openxmlformats.org/officeDocument/2006/relationships/slide" Target="slides/slide2.xml"/><Relationship Id="rId21" Type="http://schemas.openxmlformats.org/officeDocument/2006/relationships/font" Target="fonts/PlusJakartaSansMedium-italic.fntdata"/><Relationship Id="rId13" Type="http://schemas.openxmlformats.org/officeDocument/2006/relationships/font" Target="fonts/Halant-regular.fntdata"/><Relationship Id="rId12" Type="http://schemas.openxmlformats.org/officeDocument/2006/relationships/slide" Target="slides/slide4.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Medium-regular.fntdata"/><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716617ba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716617b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5d5790ff43_0_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5d5790ff43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612c70e6f4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3612c70e6f4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5ffce19bbe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35ffce19bbe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hyperlink" Target="http://www.npr.org/sections/thetwo-way/2017/03/21/520938221/boston-students-get-a-glimpse-of-a-whole-new-world-with-different-maps" TargetMode="External"/><Relationship Id="rId4" Type="http://schemas.openxmlformats.org/officeDocument/2006/relationships/hyperlink" Target="http://www.npr.org/sections/thetwo-way/2017/03/21/520938221/boston-students-get-a-glimpse-of-a-whole-new-world-with-different-maps" TargetMode="External"/><Relationship Id="rId5" Type="http://schemas.openxmlformats.org/officeDocument/2006/relationships/image" Target="../media/image1.png"/><Relationship Id="rId6"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Launch Activity</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 of the World</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5" name="Google Shape;145;p3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46" name="Google Shape;146;p37"/>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47" name="Google Shape;147;p37"/>
          <p:cNvSpPr txBox="1"/>
          <p:nvPr/>
        </p:nvSpPr>
        <p:spPr>
          <a:xfrm>
            <a:off x="455400" y="1541125"/>
            <a:ext cx="6861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Label the seven continents on the map below (which is a Mercator projection). Then, write at least one thing you know (or think you know) about each continent.</a:t>
            </a:r>
            <a:endParaRPr sz="1100">
              <a:solidFill>
                <a:schemeClr val="dk1"/>
              </a:solidFill>
              <a:latin typeface="Halant"/>
              <a:ea typeface="Halant"/>
              <a:cs typeface="Halant"/>
              <a:sym typeface="Halant"/>
            </a:endParaRPr>
          </a:p>
        </p:txBody>
      </p:sp>
      <p:sp>
        <p:nvSpPr>
          <p:cNvPr id="148" name="Google Shape;148;p37"/>
          <p:cNvSpPr txBox="1"/>
          <p:nvPr/>
        </p:nvSpPr>
        <p:spPr>
          <a:xfrm>
            <a:off x="359800" y="6022075"/>
            <a:ext cx="6834300" cy="2829300"/>
          </a:xfrm>
          <a:prstGeom prst="rect">
            <a:avLst/>
          </a:prstGeom>
          <a:noFill/>
          <a:ln>
            <a:noFill/>
          </a:ln>
        </p:spPr>
        <p:txBody>
          <a:bodyPr anchorCtr="0" anchor="t" bIns="109725" lIns="109725" spcFirstLastPara="1" rIns="109725" wrap="square" tIns="109725">
            <a:noAutofit/>
          </a:bodyPr>
          <a:lstStyle/>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1. Africa:</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2. </a:t>
            </a:r>
            <a:r>
              <a:rPr lang="en" sz="1200">
                <a:solidFill>
                  <a:schemeClr val="dk1"/>
                </a:solidFill>
                <a:latin typeface="Inter"/>
                <a:ea typeface="Inter"/>
                <a:cs typeface="Inter"/>
                <a:sym typeface="Inter"/>
              </a:rPr>
              <a:t>Antarctica</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3. </a:t>
            </a:r>
            <a:r>
              <a:rPr lang="en" sz="1200">
                <a:solidFill>
                  <a:schemeClr val="dk1"/>
                </a:solidFill>
                <a:latin typeface="Inter"/>
                <a:ea typeface="Inter"/>
                <a:cs typeface="Inter"/>
                <a:sym typeface="Inter"/>
              </a:rPr>
              <a:t>Asia:</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4: Australia:</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5. Europe:</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6. North America:</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7. South America:</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49" name="Google Shape;149;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0" name="Google Shape;150;p37"/>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51" name="Google Shape;151;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2" name="Google Shape;152;p37" title="US His DC Project - 2025-06-03T095848.953.jpg"/>
          <p:cNvPicPr preferRelativeResize="0"/>
          <p:nvPr/>
        </p:nvPicPr>
        <p:blipFill>
          <a:blip r:embed="rId5">
            <a:alphaModFix/>
          </a:blip>
          <a:stretch>
            <a:fillRect/>
          </a:stretch>
        </p:blipFill>
        <p:spPr>
          <a:xfrm>
            <a:off x="639138" y="2140525"/>
            <a:ext cx="6494131" cy="365294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6" name="Shape 156"/>
        <p:cNvGrpSpPr/>
        <p:nvPr/>
      </p:nvGrpSpPr>
      <p:grpSpPr>
        <a:xfrm>
          <a:off x="0" y="0"/>
          <a:ext cx="0" cy="0"/>
          <a:chOff x="0" y="0"/>
          <a:chExt cx="0" cy="0"/>
        </a:xfrm>
      </p:grpSpPr>
      <p:sp>
        <p:nvSpPr>
          <p:cNvPr id="157" name="Google Shape;157;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Gallery Walk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Maps as Arguments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58" name="Google Shape;158;p3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59" name="Google Shape;159;p38"/>
          <p:cNvSpPr txBox="1"/>
          <p:nvPr/>
        </p:nvSpPr>
        <p:spPr>
          <a:xfrm>
            <a:off x="455400" y="1160125"/>
            <a:ext cx="6861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Answer the question below, then analyze each map, considering the stories they might be telling.</a:t>
            </a:r>
            <a:endParaRPr sz="1200">
              <a:solidFill>
                <a:schemeClr val="dk1"/>
              </a:solidFill>
              <a:latin typeface="Halant"/>
              <a:ea typeface="Halant"/>
              <a:cs typeface="Halant"/>
              <a:sym typeface="Halant"/>
            </a:endParaRPr>
          </a:p>
        </p:txBody>
      </p:sp>
      <p:sp>
        <p:nvSpPr>
          <p:cNvPr id="160" name="Google Shape;160;p38"/>
          <p:cNvSpPr txBox="1"/>
          <p:nvPr/>
        </p:nvSpPr>
        <p:spPr>
          <a:xfrm>
            <a:off x="469050" y="1668975"/>
            <a:ext cx="6834300" cy="14442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In what ways might maps be arguments for how we see the world?</a:t>
            </a:r>
            <a:endParaRPr sz="1200">
              <a:solidFill>
                <a:schemeClr val="dk1"/>
              </a:solidFill>
              <a:latin typeface="Inter"/>
              <a:ea typeface="Inter"/>
              <a:cs typeface="Inter"/>
              <a:sym typeface="Inter"/>
            </a:endParaRPr>
          </a:p>
        </p:txBody>
      </p:sp>
      <p:graphicFrame>
        <p:nvGraphicFramePr>
          <p:cNvPr id="161" name="Google Shape;161;p38"/>
          <p:cNvGraphicFramePr/>
          <p:nvPr/>
        </p:nvGraphicFramePr>
        <p:xfrm>
          <a:off x="482700" y="3187725"/>
          <a:ext cx="3000000" cy="3000000"/>
        </p:xfrm>
        <a:graphic>
          <a:graphicData uri="http://schemas.openxmlformats.org/drawingml/2006/table">
            <a:tbl>
              <a:tblPr>
                <a:noFill/>
                <a:tableStyleId>{5C01B1AA-C2E2-4F2A-87B7-11116DD71F54}</a:tableStyleId>
              </a:tblPr>
              <a:tblGrid>
                <a:gridCol w="1078025"/>
                <a:gridCol w="1963500"/>
                <a:gridCol w="1923250"/>
                <a:gridCol w="1869525"/>
              </a:tblGrid>
              <a:tr h="260950">
                <a:tc>
                  <a:txBody>
                    <a:bodyPr/>
                    <a:lstStyle/>
                    <a:p>
                      <a:pPr indent="0" lvl="0" marL="0" rtl="0" algn="ctr">
                        <a:spcBef>
                          <a:spcPts val="0"/>
                        </a:spcBef>
                        <a:spcAft>
                          <a:spcPts val="0"/>
                        </a:spcAft>
                        <a:buNone/>
                      </a:pPr>
                      <a:r>
                        <a:t/>
                      </a:r>
                      <a:endParaRPr b="1" sz="1100">
                        <a:latin typeface="Halant"/>
                        <a:ea typeface="Halant"/>
                        <a:cs typeface="Halant"/>
                        <a:sym typeface="Halant"/>
                      </a:endParaRPr>
                    </a:p>
                    <a:p>
                      <a:pPr indent="0" lvl="0" marL="0" rtl="0" algn="ctr">
                        <a:spcBef>
                          <a:spcPts val="0"/>
                        </a:spcBef>
                        <a:spcAft>
                          <a:spcPts val="0"/>
                        </a:spcAft>
                        <a:buNone/>
                      </a:pPr>
                      <a:r>
                        <a:rPr b="1" lang="en" sz="1100">
                          <a:latin typeface="Halant"/>
                          <a:ea typeface="Halant"/>
                          <a:cs typeface="Halant"/>
                          <a:sym typeface="Halant"/>
                        </a:rPr>
                        <a:t>Questions</a:t>
                      </a:r>
                      <a:endParaRPr b="1" sz="1100">
                        <a:latin typeface="Halant"/>
                        <a:ea typeface="Halant"/>
                        <a:cs typeface="Halant"/>
                        <a:sym typeface="Halant"/>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stands out about the map?</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story might it be telling?</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is a question you might as to know more?</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1</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2</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3</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4</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79550">
                <a:tc>
                  <a:txBody>
                    <a:bodyPr/>
                    <a:lstStyle/>
                    <a:p>
                      <a:pPr indent="0" lvl="0" marL="0" rtl="0" algn="l">
                        <a:spcBef>
                          <a:spcPts val="0"/>
                        </a:spcBef>
                        <a:spcAft>
                          <a:spcPts val="0"/>
                        </a:spcAft>
                        <a:buNone/>
                      </a:pPr>
                      <a:r>
                        <a:t/>
                      </a:r>
                      <a:endParaRPr b="1" sz="1100">
                        <a:solidFill>
                          <a:schemeClr val="dk1"/>
                        </a:solidFill>
                        <a:latin typeface="Halant"/>
                        <a:ea typeface="Halant"/>
                        <a:cs typeface="Halant"/>
                        <a:sym typeface="Halant"/>
                      </a:endParaRPr>
                    </a:p>
                    <a:p>
                      <a:pPr indent="0" lvl="0" marL="0" rtl="0" algn="ctr">
                        <a:spcBef>
                          <a:spcPts val="0"/>
                        </a:spcBef>
                        <a:spcAft>
                          <a:spcPts val="0"/>
                        </a:spcAft>
                        <a:buNone/>
                      </a:pPr>
                      <a:r>
                        <a:rPr b="1" lang="en" sz="1100">
                          <a:solidFill>
                            <a:schemeClr val="dk1"/>
                          </a:solidFill>
                          <a:latin typeface="Halant"/>
                          <a:ea typeface="Halant"/>
                          <a:cs typeface="Halant"/>
                          <a:sym typeface="Halant"/>
                        </a:rPr>
                        <a:t>Map 5</a:t>
                      </a:r>
                      <a:endParaRPr b="1" sz="1100">
                        <a:solidFill>
                          <a:schemeClr val="dk1"/>
                        </a:solidFill>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4925">
                <a:tc>
                  <a:txBody>
                    <a:bodyPr/>
                    <a:lstStyle/>
                    <a:p>
                      <a:pPr indent="0" lvl="0" marL="0" rtl="0" algn="ctr">
                        <a:spcBef>
                          <a:spcPts val="0"/>
                        </a:spcBef>
                        <a:spcAft>
                          <a:spcPts val="0"/>
                        </a:spcAft>
                        <a:buNone/>
                      </a:pPr>
                      <a:r>
                        <a:rPr b="1" lang="en" sz="1100">
                          <a:solidFill>
                            <a:schemeClr val="dk1"/>
                          </a:solidFill>
                          <a:latin typeface="Halant"/>
                          <a:ea typeface="Halant"/>
                          <a:cs typeface="Halant"/>
                          <a:sym typeface="Halant"/>
                        </a:rPr>
                        <a:t>Map 6</a:t>
                      </a:r>
                      <a:endParaRPr b="1" sz="1100">
                        <a:solidFill>
                          <a:schemeClr val="dk1"/>
                        </a:solidFill>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62" name="Google Shape;162;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3" name="Google Shape;163;p38"/>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64" name="Google Shape;164;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8" name="Shape 168"/>
        <p:cNvGrpSpPr/>
        <p:nvPr/>
      </p:nvGrpSpPr>
      <p:grpSpPr>
        <a:xfrm>
          <a:off x="0" y="0"/>
          <a:ext cx="0" cy="0"/>
          <a:chOff x="0" y="0"/>
          <a:chExt cx="0" cy="0"/>
        </a:xfrm>
      </p:grpSpPr>
      <p:graphicFrame>
        <p:nvGraphicFramePr>
          <p:cNvPr id="169" name="Google Shape;169;p39"/>
          <p:cNvGraphicFramePr/>
          <p:nvPr/>
        </p:nvGraphicFramePr>
        <p:xfrm>
          <a:off x="339241" y="1741714"/>
          <a:ext cx="3000000" cy="3000000"/>
        </p:xfrm>
        <a:graphic>
          <a:graphicData uri="http://schemas.openxmlformats.org/drawingml/2006/table">
            <a:tbl>
              <a:tblPr>
                <a:noFill/>
                <a:tableStyleId>{5C01B1AA-C2E2-4F2A-87B7-11116DD71F54}</a:tableStyleId>
              </a:tblPr>
              <a:tblGrid>
                <a:gridCol w="7081925"/>
              </a:tblGrid>
              <a:tr h="524250">
                <a:tc>
                  <a:txBody>
                    <a:bodyPr/>
                    <a:lstStyle/>
                    <a:p>
                      <a:pPr indent="0" lvl="0" marL="0" rtl="0" algn="l">
                        <a:spcBef>
                          <a:spcPts val="0"/>
                        </a:spcBef>
                        <a:spcAft>
                          <a:spcPts val="0"/>
                        </a:spcAft>
                        <a:buClr>
                          <a:srgbClr val="000000"/>
                        </a:buClr>
                        <a:buSzPts val="1200"/>
                        <a:buFont typeface="Arial"/>
                        <a:buNone/>
                      </a:pPr>
                      <a:r>
                        <a:rPr lang="en" sz="1100">
                          <a:solidFill>
                            <a:schemeClr val="dk1"/>
                          </a:solidFill>
                          <a:latin typeface="Halant"/>
                          <a:ea typeface="Halant"/>
                          <a:cs typeface="Halant"/>
                          <a:sym typeface="Halant"/>
                        </a:rPr>
                        <a:t>Source: Cara Giaimo, “Why Map Historians Are Annoyed With Boston Public Schools,” in </a:t>
                      </a:r>
                      <a:r>
                        <a:rPr i="1" lang="en" sz="1100">
                          <a:solidFill>
                            <a:schemeClr val="dk1"/>
                          </a:solidFill>
                          <a:latin typeface="Halant"/>
                          <a:ea typeface="Halant"/>
                          <a:cs typeface="Halant"/>
                          <a:sym typeface="Halant"/>
                        </a:rPr>
                        <a:t>Atlas Obscura</a:t>
                      </a:r>
                      <a:r>
                        <a:rPr lang="en" sz="1100">
                          <a:solidFill>
                            <a:schemeClr val="dk1"/>
                          </a:solidFill>
                          <a:latin typeface="Halant"/>
                          <a:ea typeface="Halant"/>
                          <a:cs typeface="Halant"/>
                          <a:sym typeface="Halant"/>
                        </a:rPr>
                        <a:t>, March 29, 2017.</a:t>
                      </a:r>
                      <a:endParaRPr sz="1100">
                        <a:solidFill>
                          <a:schemeClr val="dk1"/>
                        </a:solidFill>
                        <a:latin typeface="Halant"/>
                        <a:ea typeface="Halant"/>
                        <a:cs typeface="Halant"/>
                        <a:sym typeface="Halant"/>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107075">
                <a:tc>
                  <a:txBody>
                    <a:bodyPr/>
                    <a:lstStyle/>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Earlier this month, the social studies classrooms of Boston Public Schools underwent a slight but significant change in decor. Their walls were already hung with the Mercator Projection—a common choice of world maps for schools—which distorts the size of each land mass but keeps continental shapes intact. But now the classrooms have received a different projection, the Peters, which stretches out the world in order to give each continent a proportionally accurate amount of room. On the Peters, Canada—so huge on the Mercator—shrinks to its proper size, while Africa, which the Mercator shows shrunk and jammed beneath a too-large Europe, stretches out.</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Boston educators are celebrating the choice. “It was amazingly interesting to see [the students] questioning what they thought they knew,” social studies director Natacha Scott </a:t>
                      </a:r>
                      <a:r>
                        <a:rPr lang="en" sz="1100">
                          <a:solidFill>
                            <a:schemeClr val="dk1"/>
                          </a:solidFill>
                          <a:uFill>
                            <a:noFill/>
                          </a:uFill>
                          <a:latin typeface="Inter"/>
                          <a:ea typeface="Inter"/>
                          <a:cs typeface="Inter"/>
                          <a:sym typeface="Inter"/>
                          <a:hlinkClick r:id="rId3">
                            <a:extLst>
                              <a:ext uri="{A12FA001-AC4F-418D-AE19-62706E023703}">
                                <ahyp:hlinkClr val="tx"/>
                              </a:ext>
                            </a:extLst>
                          </a:hlinkClick>
                        </a:rPr>
                        <a:t>told </a:t>
                      </a:r>
                      <a:r>
                        <a:rPr i="1" lang="en" sz="1100">
                          <a:solidFill>
                            <a:schemeClr val="dk1"/>
                          </a:solidFill>
                          <a:uFill>
                            <a:noFill/>
                          </a:uFill>
                          <a:latin typeface="Inter"/>
                          <a:ea typeface="Inter"/>
                          <a:cs typeface="Inter"/>
                          <a:sym typeface="Inter"/>
                          <a:hlinkClick r:id="rId4">
                            <a:extLst>
                              <a:ext uri="{A12FA001-AC4F-418D-AE19-62706E023703}">
                                <ahyp:hlinkClr val="tx"/>
                              </a:ext>
                            </a:extLst>
                          </a:hlinkClick>
                        </a:rPr>
                        <a:t>NPR</a:t>
                      </a:r>
                      <a:r>
                        <a:rPr lang="en" sz="1100">
                          <a:solidFill>
                            <a:schemeClr val="dk1"/>
                          </a:solidFill>
                          <a:latin typeface="Inter"/>
                          <a:ea typeface="Inter"/>
                          <a:cs typeface="Inter"/>
                          <a:sym typeface="Inter"/>
                        </a:rPr>
                        <a:t> after the Peters was introduced…</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“There are a large number of other map projections, many of which are better than either one of those,” says Mark Monmonier, author of </a:t>
                      </a:r>
                      <a:r>
                        <a:rPr i="1" lang="en" sz="1100">
                          <a:solidFill>
                            <a:schemeClr val="dk1"/>
                          </a:solidFill>
                          <a:latin typeface="Inter"/>
                          <a:ea typeface="Inter"/>
                          <a:cs typeface="Inter"/>
                          <a:sym typeface="Inter"/>
                        </a:rPr>
                        <a:t>Rhumb Lines and Map Wars: A Social History of the Mercator Projection</a:t>
                      </a:r>
                      <a:r>
                        <a:rPr lang="en" sz="1100">
                          <a:solidFill>
                            <a:schemeClr val="dk1"/>
                          </a:solidFill>
                          <a:latin typeface="Inter"/>
                          <a:ea typeface="Inter"/>
                          <a:cs typeface="Inter"/>
                          <a:sym typeface="Inter"/>
                        </a:rPr>
                        <a:t>. Even Ronald Grim, curator of the Norman B. Leventhal Map Center at the Boston Public Library, had concerns: “In my mind, both the Mercator and the Peters are controversial projections,” he says in a phone interview. “But we were not asked to be part of the decision.”</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Making a map projection is a necessarily difficult task. The Earth is resolutely three-dimensional, and any attempts to smooth it out are going to add a certain amount of warping. It’s a balancing act: the more accurate you make the continents’ relative area, the more you have to distort their shapes, and vice versa. The art of cartography lies in choosing to privilege one or another of these accuracies—or finding a sweet spot between them that serves your particular purpose.</a:t>
                      </a:r>
                      <a:endParaRPr sz="1100">
                        <a:solidFill>
                          <a:schemeClr val="dk1"/>
                        </a:solidFill>
                        <a:latin typeface="Inter"/>
                        <a:ea typeface="Inter"/>
                        <a:cs typeface="Inter"/>
                        <a:sym typeface="Inter"/>
                      </a:endParaRPr>
                    </a:p>
                  </a:txBody>
                  <a:tcPr marT="95775" marB="95775" marR="97150" marL="971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70" name="Google Shape;170;p39"/>
          <p:cNvSpPr txBox="1"/>
          <p:nvPr/>
        </p:nvSpPr>
        <p:spPr>
          <a:xfrm>
            <a:off x="339175" y="1085750"/>
            <a:ext cx="7081800" cy="56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Analyze the following sources with a 3, 2, 1 Approach. List three details from the source. Make two connections to other historical ideas, events, people, developments, etc. Write a one sentence summary.</a:t>
            </a:r>
            <a:endParaRPr sz="1200">
              <a:solidFill>
                <a:srgbClr val="000000"/>
              </a:solidFill>
              <a:latin typeface="Halant"/>
              <a:ea typeface="Halant"/>
              <a:cs typeface="Halant"/>
              <a:sym typeface="Halant"/>
            </a:endParaRPr>
          </a:p>
        </p:txBody>
      </p:sp>
      <p:sp>
        <p:nvSpPr>
          <p:cNvPr id="171" name="Google Shape;171;p3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3, 2, 1 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Maps in Schools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72" name="Google Shape;172;p39"/>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73" name="Google Shape;173;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4" name="Google Shape;174;p39"/>
          <p:cNvPicPr preferRelativeResize="0"/>
          <p:nvPr/>
        </p:nvPicPr>
        <p:blipFill>
          <a:blip r:embed="rId6">
            <a:alphaModFix/>
          </a:blip>
          <a:stretch>
            <a:fillRect/>
          </a:stretch>
        </p:blipFill>
        <p:spPr>
          <a:xfrm>
            <a:off x="381544" y="9348271"/>
            <a:ext cx="425136" cy="425136"/>
          </a:xfrm>
          <a:prstGeom prst="rect">
            <a:avLst/>
          </a:prstGeom>
          <a:noFill/>
          <a:ln>
            <a:noFill/>
          </a:ln>
        </p:spPr>
      </p:pic>
      <p:sp>
        <p:nvSpPr>
          <p:cNvPr id="175" name="Google Shape;175;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6" name="Google Shape;176;p39"/>
          <p:cNvGraphicFramePr/>
          <p:nvPr/>
        </p:nvGraphicFramePr>
        <p:xfrm>
          <a:off x="381500" y="6515100"/>
          <a:ext cx="3000000" cy="3000000"/>
        </p:xfrm>
        <a:graphic>
          <a:graphicData uri="http://schemas.openxmlformats.org/drawingml/2006/table">
            <a:tbl>
              <a:tblPr>
                <a:noFill/>
                <a:tableStyleId>{5C01B1AA-C2E2-4F2A-87B7-11116DD71F54}</a:tableStyleId>
              </a:tblPr>
              <a:tblGrid>
                <a:gridCol w="2346500"/>
                <a:gridCol w="2346500"/>
                <a:gridCol w="2346500"/>
              </a:tblGrid>
              <a:tr h="381000">
                <a:tc gridSpan="3">
                  <a:txBody>
                    <a:bodyPr/>
                    <a:lstStyle/>
                    <a:p>
                      <a:pPr indent="0" lvl="0" marL="0" rtl="0" algn="ctr">
                        <a:spcBef>
                          <a:spcPts val="0"/>
                        </a:spcBef>
                        <a:spcAft>
                          <a:spcPts val="0"/>
                        </a:spcAft>
                        <a:buNone/>
                      </a:pPr>
                      <a:r>
                        <a:rPr b="1" lang="en" sz="1200">
                          <a:latin typeface="Inter"/>
                          <a:ea typeface="Inter"/>
                          <a:cs typeface="Inter"/>
                          <a:sym typeface="Inter"/>
                        </a:rPr>
                        <a:t>THREE DETAILS</a:t>
                      </a:r>
                      <a:endParaRPr b="1" sz="1200">
                        <a:latin typeface="Inter"/>
                        <a:ea typeface="Inter"/>
                        <a:cs typeface="Inter"/>
                        <a:sym typeface="Inter"/>
                      </a:endParaRPr>
                    </a:p>
                  </a:txBody>
                  <a:tcPr marT="91425" marB="91425" marR="91425" marL="91425">
                    <a:solidFill>
                      <a:srgbClr val="CCCCCC"/>
                    </a:solidFill>
                  </a:tcPr>
                </a:tc>
                <a:tc hMerge="1"/>
                <a:tc hMerge="1"/>
              </a:tr>
              <a:tr h="381000">
                <a:tc gridSpan="3">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tc>
                <a:tc hMerge="1"/>
                <a:tc hMerge="1"/>
              </a:tr>
              <a:tr h="381000">
                <a:tc>
                  <a:txBody>
                    <a:bodyPr/>
                    <a:lstStyle/>
                    <a:p>
                      <a:pPr indent="0" lvl="0" marL="0" rtl="0" algn="ctr">
                        <a:spcBef>
                          <a:spcPts val="0"/>
                        </a:spcBef>
                        <a:spcAft>
                          <a:spcPts val="0"/>
                        </a:spcAft>
                        <a:buNone/>
                      </a:pPr>
                      <a:r>
                        <a:rPr b="1" lang="en" sz="1200">
                          <a:solidFill>
                            <a:srgbClr val="000000"/>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solidFill>
                      <a:srgbClr val="CCCCCC"/>
                    </a:solidFill>
                  </a:tcPr>
                </a:tc>
                <a:tc gridSpan="2">
                  <a:txBody>
                    <a:bodyPr/>
                    <a:lstStyle/>
                    <a:p>
                      <a:pPr indent="0" lvl="0" marL="0" rtl="0" algn="ctr">
                        <a:spcBef>
                          <a:spcPts val="0"/>
                        </a:spcBef>
                        <a:spcAft>
                          <a:spcPts val="0"/>
                        </a:spcAft>
                        <a:buNone/>
                      </a:pPr>
                      <a:r>
                        <a:rPr b="1" lang="en" sz="1200">
                          <a:solidFill>
                            <a:srgbClr val="000000"/>
                          </a:solidFill>
                          <a:latin typeface="Inter"/>
                          <a:ea typeface="Inter"/>
                          <a:cs typeface="Inter"/>
                          <a:sym typeface="Inter"/>
                        </a:rPr>
                        <a:t>1 SENTENCE SUMMARY</a:t>
                      </a:r>
                      <a:endParaRPr sz="1200">
                        <a:solidFill>
                          <a:srgbClr val="000000"/>
                        </a:solidFill>
                        <a:latin typeface="Inter"/>
                        <a:ea typeface="Inter"/>
                        <a:cs typeface="Inter"/>
                        <a:sym typeface="Inter"/>
                      </a:endParaRPr>
                    </a:p>
                  </a:txBody>
                  <a:tcPr marT="91425" marB="91425" marR="91425" marL="91425" anchor="ctr">
                    <a:solidFill>
                      <a:srgbClr val="CCCCCC"/>
                    </a:solidFill>
                  </a:tcPr>
                </a:tc>
                <a:tc hMerge="1"/>
              </a:tr>
              <a:tr h="381000">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1200"/>
                        </a:spcBef>
                        <a:spcAft>
                          <a:spcPts val="1200"/>
                        </a:spcAft>
                        <a:buNone/>
                      </a:pPr>
                      <a:r>
                        <a:t/>
                      </a:r>
                      <a:endParaRPr b="1" sz="1100">
                        <a:solidFill>
                          <a:srgbClr val="E95C3D"/>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0" name="Shape 180"/>
        <p:cNvGrpSpPr/>
        <p:nvPr/>
      </p:nvGrpSpPr>
      <p:grpSpPr>
        <a:xfrm>
          <a:off x="0" y="0"/>
          <a:ext cx="0" cy="0"/>
          <a:chOff x="0" y="0"/>
          <a:chExt cx="0" cy="0"/>
        </a:xfrm>
      </p:grpSpPr>
      <p:pic>
        <p:nvPicPr>
          <p:cNvPr id="181" name="Google Shape;181;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2" name="Google Shape;182;p40"/>
          <p:cNvSpPr txBox="1"/>
          <p:nvPr/>
        </p:nvSpPr>
        <p:spPr>
          <a:xfrm>
            <a:off x="731000" y="19597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1000"/>
              </a:spcAft>
              <a:buClr>
                <a:schemeClr val="dk1"/>
              </a:buClr>
              <a:buSzPts val="1100"/>
              <a:buFont typeface="Arial"/>
              <a:buNone/>
            </a:pPr>
            <a:r>
              <a:rPr i="1" lang="en" sz="1700">
                <a:solidFill>
                  <a:schemeClr val="dk1"/>
                </a:solidFill>
                <a:latin typeface="Inter"/>
                <a:ea typeface="Inter"/>
                <a:cs typeface="Inter"/>
                <a:sym typeface="Inter"/>
              </a:rPr>
              <a:t>How can maps shape the way we understand the world?</a:t>
            </a:r>
            <a:endParaRPr i="1" sz="1700">
              <a:solidFill>
                <a:schemeClr val="dk1"/>
              </a:solidFill>
              <a:latin typeface="Inter"/>
              <a:ea typeface="Inter"/>
              <a:cs typeface="Inter"/>
              <a:sym typeface="Inter"/>
            </a:endParaRPr>
          </a:p>
        </p:txBody>
      </p:sp>
      <p:sp>
        <p:nvSpPr>
          <p:cNvPr id="183" name="Google Shape;183;p40"/>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 Thinking Like a Historian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5</a:t>
            </a:r>
            <a:endParaRPr sz="1500">
              <a:solidFill>
                <a:srgbClr val="000000"/>
              </a:solidFill>
              <a:latin typeface="Plus Jakarta Sans Medium"/>
              <a:ea typeface="Plus Jakarta Sans Medium"/>
              <a:cs typeface="Plus Jakarta Sans Medium"/>
              <a:sym typeface="Plus Jakarta Sans Medium"/>
            </a:endParaRPr>
          </a:p>
        </p:txBody>
      </p:sp>
      <p:pic>
        <p:nvPicPr>
          <p:cNvPr id="184" name="Google Shape;184;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5" name="Google Shape;185;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6" name="Google Shape;186;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7" name="Google Shape;187;p40"/>
          <p:cNvSpPr txBox="1"/>
          <p:nvPr/>
        </p:nvSpPr>
        <p:spPr>
          <a:xfrm>
            <a:off x="330050" y="1645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88" name="Google Shape;188;p40"/>
          <p:cNvSpPr txBox="1"/>
          <p:nvPr/>
        </p:nvSpPr>
        <p:spPr>
          <a:xfrm>
            <a:off x="455450" y="4295875"/>
            <a:ext cx="68616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In the space below, draw a simple symbolic or abstract “map” that reflects something meaningful to you. This could be a map of community, of home, of identity, etc. Be creative! Then, provide explanation and rationale for your choices.</a:t>
            </a:r>
            <a:endParaRPr sz="1200">
              <a:solidFill>
                <a:srgbClr val="000000"/>
              </a:solidFill>
              <a:latin typeface="Halant"/>
              <a:ea typeface="Halant"/>
              <a:cs typeface="Halant"/>
              <a:sym typeface="Halant"/>
            </a:endParaRPr>
          </a:p>
        </p:txBody>
      </p:sp>
      <p:sp>
        <p:nvSpPr>
          <p:cNvPr id="189" name="Google Shape;189;p40"/>
          <p:cNvSpPr txBox="1"/>
          <p:nvPr/>
        </p:nvSpPr>
        <p:spPr>
          <a:xfrm>
            <a:off x="469050" y="7489725"/>
            <a:ext cx="6834300" cy="18363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rgbClr val="000000"/>
                </a:solidFill>
                <a:latin typeface="Inter"/>
                <a:ea typeface="Inter"/>
                <a:cs typeface="Inter"/>
                <a:sym typeface="Inter"/>
              </a:rPr>
              <a:t>1. With the concept “maps as arguments” as a guide, provide rationale for the map above and the argument it is making.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sp>
        <p:nvSpPr>
          <p:cNvPr id="190" name="Google Shape;190;p40"/>
          <p:cNvSpPr txBox="1"/>
          <p:nvPr/>
        </p:nvSpPr>
        <p:spPr>
          <a:xfrm>
            <a:off x="1758613" y="3183150"/>
            <a:ext cx="5439000" cy="1101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Perspective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000">
              <a:latin typeface="Inter"/>
              <a:ea typeface="Inter"/>
              <a:cs typeface="Inter"/>
              <a:sym typeface="Inter"/>
            </a:endParaRPr>
          </a:p>
        </p:txBody>
      </p:sp>
      <p:pic>
        <p:nvPicPr>
          <p:cNvPr id="191" name="Google Shape;191;p40" title="Perspective@2x transparent.png"/>
          <p:cNvPicPr preferRelativeResize="0"/>
          <p:nvPr/>
        </p:nvPicPr>
        <p:blipFill rotWithShape="1">
          <a:blip r:embed="rId5">
            <a:alphaModFix/>
          </a:blip>
          <a:srcRect b="0" l="0" r="0" t="0"/>
          <a:stretch/>
        </p:blipFill>
        <p:spPr>
          <a:xfrm>
            <a:off x="574888" y="3183138"/>
            <a:ext cx="1183725" cy="11837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